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 id="257" r:id="rId8"/>
    <p:sldId id="258" r:id="rId9"/>
    <p:sldId id="259" r:id="rId10"/>
    <p:sldId id="260" r:id="rId11"/>
    <p:sldId id="261" r:id="rId12"/>
    <p:sldId id="262" r:id="rId13"/>
  </p:sldIdLst>
  <p:sldSz cy="10058400" cx="7772400"/>
  <p:notesSz cx="6858000" cy="9144000"/>
  <p:embeddedFontLst>
    <p:embeddedFont>
      <p:font typeface="Google Sans SemiBold"/>
      <p:regular r:id="rId14"/>
      <p:bold r:id="rId15"/>
      <p:italic r:id="rId16"/>
      <p:boldItalic r:id="rId17"/>
    </p:embeddedFont>
    <p:embeddedFont>
      <p:font typeface="Roboto"/>
      <p:regular r:id="rId18"/>
      <p:bold r:id="rId19"/>
      <p:italic r:id="rId20"/>
      <p:boldItalic r:id="rId21"/>
    </p:embeddedFont>
    <p:embeddedFont>
      <p:font typeface="PT Sans Narrow"/>
      <p:regular r:id="rId22"/>
      <p:bold r:id="rId23"/>
    </p:embeddedFont>
    <p:embeddedFont>
      <p:font typeface="Lato"/>
      <p:regular r:id="rId24"/>
      <p:bold r:id="rId25"/>
      <p:italic r:id="rId26"/>
      <p:boldItalic r:id="rId27"/>
    </p:embeddedFont>
    <p:embeddedFont>
      <p:font typeface="Google Sans"/>
      <p:regular r:id="rId28"/>
      <p:bold r:id="rId29"/>
      <p:italic r:id="rId30"/>
      <p:boldItalic r:id="rId31"/>
    </p:embeddedFont>
    <p:embeddedFont>
      <p:font typeface="Work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PTSansNarrow-regular.fntdata"/><Relationship Id="rId21" Type="http://schemas.openxmlformats.org/officeDocument/2006/relationships/font" Target="fonts/Roboto-boldItalic.fntdata"/><Relationship Id="rId24" Type="http://schemas.openxmlformats.org/officeDocument/2006/relationships/font" Target="fonts/Lato-regular.fntdata"/><Relationship Id="rId23" Type="http://schemas.openxmlformats.org/officeDocument/2006/relationships/font" Target="fonts/PTSansNarrow-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GoogleSans-regular.fntdata"/><Relationship Id="rId27" Type="http://schemas.openxmlformats.org/officeDocument/2006/relationships/font" Target="fonts/La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GoogleSans-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GoogleSans-boldItalic.fntdata"/><Relationship Id="rId30" Type="http://schemas.openxmlformats.org/officeDocument/2006/relationships/font" Target="fonts/GoogleSans-italic.fntdata"/><Relationship Id="rId11" Type="http://schemas.openxmlformats.org/officeDocument/2006/relationships/slide" Target="slides/slide5.xml"/><Relationship Id="rId33" Type="http://schemas.openxmlformats.org/officeDocument/2006/relationships/font" Target="fonts/WorkSans-bold.fntdata"/><Relationship Id="rId10" Type="http://schemas.openxmlformats.org/officeDocument/2006/relationships/slide" Target="slides/slide4.xml"/><Relationship Id="rId32" Type="http://schemas.openxmlformats.org/officeDocument/2006/relationships/font" Target="fonts/WorkSans-regular.fntdata"/><Relationship Id="rId13" Type="http://schemas.openxmlformats.org/officeDocument/2006/relationships/slide" Target="slides/slide7.xml"/><Relationship Id="rId35" Type="http://schemas.openxmlformats.org/officeDocument/2006/relationships/font" Target="fonts/WorkSans-boldItalic.fntdata"/><Relationship Id="rId12" Type="http://schemas.openxmlformats.org/officeDocument/2006/relationships/slide" Target="slides/slide6.xml"/><Relationship Id="rId34" Type="http://schemas.openxmlformats.org/officeDocument/2006/relationships/font" Target="fonts/WorkSans-italic.fntdata"/><Relationship Id="rId15" Type="http://schemas.openxmlformats.org/officeDocument/2006/relationships/font" Target="fonts/GoogleSansSemiBold-bold.fntdata"/><Relationship Id="rId14" Type="http://schemas.openxmlformats.org/officeDocument/2006/relationships/font" Target="fonts/GoogleSansSemiBold-regular.fntdata"/><Relationship Id="rId17" Type="http://schemas.openxmlformats.org/officeDocument/2006/relationships/font" Target="fonts/GoogleSansSemiBold-boldItalic.fntdata"/><Relationship Id="rId16" Type="http://schemas.openxmlformats.org/officeDocument/2006/relationships/font" Target="fonts/GoogleSansSemiBold-italic.fntdata"/><Relationship Id="rId19" Type="http://schemas.openxmlformats.org/officeDocument/2006/relationships/font" Target="fonts/Roboto-bold.fntdata"/><Relationship Id="rId18" Type="http://schemas.openxmlformats.org/officeDocument/2006/relationships/font" Target="fonts/Roboto-regular.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e3a6309cc6_3_3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e3a6309cc6_3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e3a6309cc6_3_32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e3a6309cc6_3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e3a6309cc6_3_32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e3a6309cc6_3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1e3a6309cc6_3_34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1e3a6309cc6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428625" y="4256675"/>
            <a:ext cx="70770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Google Sans"/>
                <a:ea typeface="Google Sans"/>
                <a:cs typeface="Google Sans"/>
                <a:sym typeface="Google Sans"/>
              </a:rPr>
              <a:t>Executive summary templates</a:t>
            </a:r>
            <a:endParaRPr b="1" sz="3400">
              <a:latin typeface="Google Sans"/>
              <a:ea typeface="Google Sans"/>
              <a:cs typeface="Google Sans"/>
              <a:sym typeface="Google Sans"/>
            </a:endParaRPr>
          </a:p>
        </p:txBody>
      </p:sp>
      <p:sp>
        <p:nvSpPr>
          <p:cNvPr id="415" name="Google Shape;415;p16"/>
          <p:cNvSpPr txBox="1"/>
          <p:nvPr/>
        </p:nvSpPr>
        <p:spPr>
          <a:xfrm>
            <a:off x="428625" y="4866275"/>
            <a:ext cx="70770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latin typeface="Google Sans"/>
                <a:ea typeface="Google Sans"/>
                <a:cs typeface="Google Sans"/>
                <a:sym typeface="Google Sans"/>
              </a:rPr>
              <a:t>Use the Layout dropdown menu to select a template or build your own using these layouts as inspiration. </a:t>
            </a:r>
            <a:endParaRPr sz="2100">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87625" y="1859125"/>
            <a:ext cx="730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
        <p:nvSpPr>
          <p:cNvPr id="422" name="Google Shape;422;p17"/>
          <p:cNvSpPr/>
          <p:nvPr>
            <p:ph idx="2" type="pic"/>
          </p:nvPr>
        </p:nvSpPr>
        <p:spPr>
          <a:xfrm>
            <a:off x="4583375" y="3389400"/>
            <a:ext cx="3035400" cy="2495700"/>
          </a:xfrm>
          <a:prstGeom prst="rect">
            <a:avLst/>
          </a:prstGeom>
        </p:spPr>
      </p:sp>
      <p:sp>
        <p:nvSpPr>
          <p:cNvPr id="423" name="Google Shape;423;p17"/>
          <p:cNvSpPr txBox="1"/>
          <p:nvPr/>
        </p:nvSpPr>
        <p:spPr>
          <a:xfrm>
            <a:off x="4583375" y="595602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24" name="Google Shape;424;p17"/>
          <p:cNvGrpSpPr/>
          <p:nvPr/>
        </p:nvGrpSpPr>
        <p:grpSpPr>
          <a:xfrm>
            <a:off x="188700" y="665125"/>
            <a:ext cx="5190000" cy="771300"/>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18"/>
          <p:cNvSpPr/>
          <p:nvPr>
            <p:ph idx="2" type="pic"/>
          </p:nvPr>
        </p:nvSpPr>
        <p:spPr>
          <a:xfrm>
            <a:off x="3552088" y="1473363"/>
            <a:ext cx="3035400" cy="2495700"/>
          </a:xfrm>
          <a:prstGeom prst="rect">
            <a:avLst/>
          </a:prstGeom>
        </p:spPr>
      </p:sp>
      <p:sp>
        <p:nvSpPr>
          <p:cNvPr id="432" name="Google Shape;432;p18"/>
          <p:cNvSpPr/>
          <p:nvPr>
            <p:ph idx="3" type="pic"/>
          </p:nvPr>
        </p:nvSpPr>
        <p:spPr>
          <a:xfrm>
            <a:off x="4054775" y="4659950"/>
            <a:ext cx="3035400" cy="2495700"/>
          </a:xfrm>
          <a:prstGeom prst="rect">
            <a:avLst/>
          </a:prstGeom>
        </p:spPr>
      </p:sp>
      <p:sp>
        <p:nvSpPr>
          <p:cNvPr id="433" name="Google Shape;433;p18"/>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434" name="Google Shape;434;p18"/>
          <p:cNvSpPr txBox="1"/>
          <p:nvPr/>
        </p:nvSpPr>
        <p:spPr>
          <a:xfrm>
            <a:off x="3552100" y="405277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35" name="Google Shape;435;p18"/>
          <p:cNvGrpSpPr/>
          <p:nvPr/>
        </p:nvGrpSpPr>
        <p:grpSpPr>
          <a:xfrm>
            <a:off x="176650" y="131675"/>
            <a:ext cx="5190000" cy="771300"/>
            <a:chOff x="188700" y="665125"/>
            <a:chExt cx="5190000" cy="771300"/>
          </a:xfrm>
        </p:grpSpPr>
        <p:sp>
          <p:nvSpPr>
            <p:cNvPr id="436" name="Google Shape;436;p18"/>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37" name="Google Shape;437;p18"/>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19"/>
          <p:cNvSpPr/>
          <p:nvPr>
            <p:ph idx="2" type="pic"/>
          </p:nvPr>
        </p:nvSpPr>
        <p:spPr>
          <a:xfrm>
            <a:off x="4467025" y="5862300"/>
            <a:ext cx="3006900" cy="2044800"/>
          </a:xfrm>
          <a:prstGeom prst="rect">
            <a:avLst/>
          </a:prstGeom>
        </p:spPr>
      </p:sp>
      <p:sp>
        <p:nvSpPr>
          <p:cNvPr id="443" name="Google Shape;443;p19"/>
          <p:cNvSpPr txBox="1"/>
          <p:nvPr/>
        </p:nvSpPr>
        <p:spPr>
          <a:xfrm>
            <a:off x="4467025" y="80247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44" name="Google Shape;444;p19"/>
          <p:cNvGrpSpPr/>
          <p:nvPr/>
        </p:nvGrpSpPr>
        <p:grpSpPr>
          <a:xfrm>
            <a:off x="188700" y="665125"/>
            <a:ext cx="5190000" cy="771300"/>
            <a:chOff x="188700" y="665125"/>
            <a:chExt cx="5190000" cy="771300"/>
          </a:xfrm>
        </p:grpSpPr>
        <p:sp>
          <p:nvSpPr>
            <p:cNvPr id="445" name="Google Shape;445;p19"/>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46" name="Google Shape;446;p19"/>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20"/>
          <p:cNvSpPr/>
          <p:nvPr>
            <p:ph idx="2" type="pic"/>
          </p:nvPr>
        </p:nvSpPr>
        <p:spPr>
          <a:xfrm>
            <a:off x="4076163" y="6199700"/>
            <a:ext cx="3035400" cy="2495700"/>
          </a:xfrm>
          <a:prstGeom prst="rect">
            <a:avLst/>
          </a:prstGeom>
        </p:spPr>
      </p:sp>
      <p:grpSp>
        <p:nvGrpSpPr>
          <p:cNvPr id="452" name="Google Shape;452;p20"/>
          <p:cNvGrpSpPr/>
          <p:nvPr/>
        </p:nvGrpSpPr>
        <p:grpSpPr>
          <a:xfrm>
            <a:off x="404725" y="508525"/>
            <a:ext cx="5190000" cy="771300"/>
            <a:chOff x="188700" y="665125"/>
            <a:chExt cx="5190000" cy="771300"/>
          </a:xfrm>
        </p:grpSpPr>
        <p:sp>
          <p:nvSpPr>
            <p:cNvPr id="453" name="Google Shape;453;p20"/>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54" name="Google Shape;454;p20"/>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grpSp>
        <p:nvGrpSpPr>
          <p:cNvPr id="459" name="Google Shape;459;p21"/>
          <p:cNvGrpSpPr/>
          <p:nvPr/>
        </p:nvGrpSpPr>
        <p:grpSpPr>
          <a:xfrm>
            <a:off x="150" y="470736"/>
            <a:ext cx="7772344" cy="965668"/>
            <a:chOff x="51255" y="665125"/>
            <a:chExt cx="5665800" cy="771300"/>
          </a:xfrm>
        </p:grpSpPr>
        <p:sp>
          <p:nvSpPr>
            <p:cNvPr id="460" name="Google Shape;460;p21"/>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lnSpc>
                  <a:spcPct val="95000"/>
                </a:lnSpc>
                <a:spcBef>
                  <a:spcPts val="0"/>
                </a:spcBef>
                <a:spcAft>
                  <a:spcPts val="0"/>
                </a:spcAft>
                <a:buClr>
                  <a:schemeClr val="dk1"/>
                </a:buClr>
                <a:buSzPts val="1100"/>
                <a:buFont typeface="Arial"/>
                <a:buNone/>
              </a:pPr>
              <a:r>
                <a:rPr b="1" lang="en" sz="1600">
                  <a:solidFill>
                    <a:schemeClr val="dk1"/>
                  </a:solidFill>
                  <a:latin typeface="Google Sans SemiBold"/>
                  <a:ea typeface="Google Sans SemiBold"/>
                  <a:cs typeface="Google Sans SemiBold"/>
                  <a:sym typeface="Google Sans SemiBold"/>
                </a:rPr>
                <a:t>A/B Testing for New York City TLC Project</a:t>
              </a:r>
              <a:endParaRPr sz="1900">
                <a:solidFill>
                  <a:srgbClr val="000000"/>
                </a:solidFill>
                <a:latin typeface="Google Sans SemiBold"/>
                <a:ea typeface="Google Sans SemiBold"/>
                <a:cs typeface="Google Sans SemiBold"/>
                <a:sym typeface="Google Sans SemiBold"/>
              </a:endParaRPr>
            </a:p>
          </p:txBody>
        </p:sp>
        <p:sp>
          <p:nvSpPr>
            <p:cNvPr id="461" name="Google Shape;461;p21"/>
            <p:cNvSpPr txBox="1"/>
            <p:nvPr/>
          </p:nvSpPr>
          <p:spPr>
            <a:xfrm>
              <a:off x="51255" y="1036225"/>
              <a:ext cx="56658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Clr>
                  <a:schemeClr val="dk1"/>
                </a:buClr>
                <a:buSzPts val="1100"/>
                <a:buFont typeface="Arial"/>
                <a:buNone/>
              </a:pPr>
              <a:r>
                <a:rPr lang="en">
                  <a:solidFill>
                    <a:schemeClr val="dk1"/>
                  </a:solidFill>
                  <a:latin typeface="Roboto"/>
                  <a:ea typeface="Roboto"/>
                  <a:cs typeface="Roboto"/>
                  <a:sym typeface="Roboto"/>
                </a:rPr>
                <a:t>Executive Summary Report</a:t>
              </a:r>
              <a:endParaRPr>
                <a:solidFill>
                  <a:srgbClr val="000000"/>
                </a:solidFill>
                <a:latin typeface="Roboto"/>
                <a:ea typeface="Roboto"/>
                <a:cs typeface="Roboto"/>
                <a:sym typeface="Roboto"/>
              </a:endParaRPr>
            </a:p>
          </p:txBody>
        </p:sp>
      </p:grpSp>
      <p:sp>
        <p:nvSpPr>
          <p:cNvPr id="462" name="Google Shape;462;p21"/>
          <p:cNvSpPr txBox="1"/>
          <p:nvPr/>
        </p:nvSpPr>
        <p:spPr>
          <a:xfrm>
            <a:off x="2105825" y="1436400"/>
            <a:ext cx="5666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a:solidFill>
                  <a:schemeClr val="dk1"/>
                </a:solidFill>
                <a:latin typeface="Google Sans"/>
                <a:ea typeface="Google Sans"/>
                <a:cs typeface="Google Sans"/>
                <a:sym typeface="Google Sans"/>
              </a:rPr>
              <a:t>The purpose of the project is to help predict taxi fares before a ride.At this point, we examine the relationship between total amount paid by a customer and the payment type used for the payment.</a:t>
            </a:r>
            <a:endParaRPr>
              <a:latin typeface="Google Sans"/>
              <a:ea typeface="Google Sans"/>
              <a:cs typeface="Google Sans"/>
              <a:sym typeface="Google Sans"/>
            </a:endParaRPr>
          </a:p>
        </p:txBody>
      </p:sp>
      <p:sp>
        <p:nvSpPr>
          <p:cNvPr id="463" name="Google Shape;463;p21"/>
          <p:cNvSpPr txBox="1"/>
          <p:nvPr/>
        </p:nvSpPr>
        <p:spPr>
          <a:xfrm>
            <a:off x="2105750" y="2502800"/>
            <a:ext cx="5666700" cy="83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Google Sans"/>
                <a:ea typeface="Google Sans"/>
                <a:cs typeface="Google Sans"/>
                <a:sym typeface="Google Sans"/>
              </a:rPr>
              <a:t>While examining the data, a variation was observed in the total amount between credit card payments and cash payments. A test is therefore necessary to confirm this.</a:t>
            </a:r>
            <a:endParaRPr>
              <a:latin typeface="Google Sans"/>
              <a:ea typeface="Google Sans"/>
              <a:cs typeface="Google Sans"/>
              <a:sym typeface="Google Sans"/>
            </a:endParaRPr>
          </a:p>
        </p:txBody>
      </p:sp>
      <p:sp>
        <p:nvSpPr>
          <p:cNvPr id="464" name="Google Shape;464;p21"/>
          <p:cNvSpPr txBox="1"/>
          <p:nvPr/>
        </p:nvSpPr>
        <p:spPr>
          <a:xfrm>
            <a:off x="2105600" y="3432450"/>
            <a:ext cx="5666700" cy="10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Google Sans"/>
                <a:ea typeface="Google Sans"/>
                <a:cs typeface="Google Sans"/>
                <a:sym typeface="Google Sans"/>
              </a:rPr>
              <a:t>The team ran an A/B test to analyze the relationship between total amount paid and credit card payments. This was in part to discover whether customers paying via credit card paid more than than those who paid by cash. </a:t>
            </a:r>
            <a:endParaRPr>
              <a:latin typeface="Google Sans"/>
              <a:ea typeface="Google Sans"/>
              <a:cs typeface="Google Sans"/>
              <a:sym typeface="Google Sans"/>
            </a:endParaRPr>
          </a:p>
        </p:txBody>
      </p:sp>
      <p:sp>
        <p:nvSpPr>
          <p:cNvPr id="465" name="Google Shape;465;p21"/>
          <p:cNvSpPr txBox="1"/>
          <p:nvPr/>
        </p:nvSpPr>
        <p:spPr>
          <a:xfrm>
            <a:off x="50" y="5029200"/>
            <a:ext cx="7772400" cy="316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oogle Sans"/>
                <a:ea typeface="Google Sans"/>
                <a:cs typeface="Google Sans"/>
                <a:sym typeface="Google Sans"/>
              </a:rPr>
              <a:t>Steps carried out:</a:t>
            </a:r>
            <a:endParaRPr b="1">
              <a:latin typeface="Google Sans"/>
              <a:ea typeface="Google Sans"/>
              <a:cs typeface="Google Sans"/>
              <a:sym typeface="Google Sans"/>
            </a:endParaRPr>
          </a:p>
          <a:p>
            <a:pPr indent="-317500" lvl="0" marL="457200" rtl="0" algn="l">
              <a:spcBef>
                <a:spcPts val="0"/>
              </a:spcBef>
              <a:spcAft>
                <a:spcPts val="0"/>
              </a:spcAft>
              <a:buSzPts val="1400"/>
              <a:buFont typeface="Google Sans"/>
              <a:buChar char="-"/>
            </a:pPr>
            <a:r>
              <a:rPr lang="en">
                <a:latin typeface="Google Sans"/>
                <a:ea typeface="Google Sans"/>
                <a:cs typeface="Google Sans"/>
                <a:sym typeface="Google Sans"/>
              </a:rPr>
              <a:t>Two groups were randomly selected based on their mode of payment; Credit card and Cash.</a:t>
            </a:r>
            <a:endParaRPr>
              <a:latin typeface="Google Sans"/>
              <a:ea typeface="Google Sans"/>
              <a:cs typeface="Google Sans"/>
              <a:sym typeface="Google Sans"/>
            </a:endParaRPr>
          </a:p>
          <a:p>
            <a:pPr indent="-317500" lvl="0" marL="457200" rtl="0" algn="l">
              <a:spcBef>
                <a:spcPts val="0"/>
              </a:spcBef>
              <a:spcAft>
                <a:spcPts val="0"/>
              </a:spcAft>
              <a:buSzPts val="1400"/>
              <a:buFont typeface="Google Sans"/>
              <a:buChar char="-"/>
            </a:pPr>
            <a:r>
              <a:rPr lang="en">
                <a:latin typeface="Google Sans"/>
                <a:ea typeface="Google Sans"/>
                <a:cs typeface="Google Sans"/>
                <a:sym typeface="Google Sans"/>
              </a:rPr>
              <a:t>Descriptive statistics were done to </a:t>
            </a:r>
            <a:r>
              <a:rPr lang="en">
                <a:latin typeface="Google Sans"/>
                <a:ea typeface="Google Sans"/>
                <a:cs typeface="Google Sans"/>
                <a:sym typeface="Google Sans"/>
              </a:rPr>
              <a:t>understand</a:t>
            </a:r>
            <a:r>
              <a:rPr lang="en">
                <a:latin typeface="Google Sans"/>
                <a:ea typeface="Google Sans"/>
                <a:cs typeface="Google Sans"/>
                <a:sym typeface="Google Sans"/>
              </a:rPr>
              <a:t> the variations in the average total amount paid by both groups.</a:t>
            </a:r>
            <a:endParaRPr>
              <a:latin typeface="Google Sans"/>
              <a:ea typeface="Google Sans"/>
              <a:cs typeface="Google Sans"/>
              <a:sym typeface="Google Sans"/>
            </a:endParaRPr>
          </a:p>
          <a:p>
            <a:pPr indent="-317500" lvl="0" marL="457200" rtl="0" algn="l">
              <a:spcBef>
                <a:spcPts val="0"/>
              </a:spcBef>
              <a:spcAft>
                <a:spcPts val="0"/>
              </a:spcAft>
              <a:buSzPts val="1400"/>
              <a:buFont typeface="Google Sans"/>
              <a:buChar char="-"/>
            </a:pPr>
            <a:r>
              <a:rPr lang="en">
                <a:latin typeface="Google Sans"/>
                <a:ea typeface="Google Sans"/>
                <a:cs typeface="Google Sans"/>
                <a:sym typeface="Google Sans"/>
              </a:rPr>
              <a:t>A two sample t-test was conducted to determine whether the difference in the average total amount paid was statistically significant.</a:t>
            </a:r>
            <a:endParaRPr>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a:p>
            <a:pPr indent="0" lvl="0" marL="0" rtl="0" algn="l">
              <a:spcBef>
                <a:spcPts val="0"/>
              </a:spcBef>
              <a:spcAft>
                <a:spcPts val="0"/>
              </a:spcAft>
              <a:buNone/>
            </a:pPr>
            <a:r>
              <a:rPr b="1" lang="en">
                <a:latin typeface="Google Sans"/>
                <a:ea typeface="Google Sans"/>
                <a:cs typeface="Google Sans"/>
                <a:sym typeface="Google Sans"/>
              </a:rPr>
              <a:t>Test Results:</a:t>
            </a:r>
            <a:endParaRPr b="1">
              <a:latin typeface="Google Sans"/>
              <a:ea typeface="Google Sans"/>
              <a:cs typeface="Google Sans"/>
              <a:sym typeface="Google Sans"/>
            </a:endParaRPr>
          </a:p>
          <a:p>
            <a:pPr indent="-317500" lvl="0" marL="457200" rtl="0" algn="l">
              <a:spcBef>
                <a:spcPts val="0"/>
              </a:spcBef>
              <a:spcAft>
                <a:spcPts val="0"/>
              </a:spcAft>
              <a:buSzPts val="1400"/>
              <a:buFont typeface="Google Sans"/>
              <a:buChar char="-"/>
            </a:pPr>
            <a:r>
              <a:rPr lang="en">
                <a:solidFill>
                  <a:schemeClr val="dk1"/>
                </a:solidFill>
                <a:latin typeface="Google Sans"/>
                <a:ea typeface="Google Sans"/>
                <a:cs typeface="Google Sans"/>
                <a:sym typeface="Google Sans"/>
              </a:rPr>
              <a:t>The tests revealed that there was indeed a statistically significant difference in the average total amount paid by credit card versus by cash.</a:t>
            </a:r>
            <a:endParaRPr>
              <a:solidFill>
                <a:schemeClr val="dk1"/>
              </a:solidFill>
              <a:latin typeface="Google Sans"/>
              <a:ea typeface="Google Sans"/>
              <a:cs typeface="Google Sans"/>
              <a:sym typeface="Google Sans"/>
            </a:endParaRPr>
          </a:p>
          <a:p>
            <a:pPr indent="-317500" lvl="0" marL="457200" rtl="0" algn="l">
              <a:spcBef>
                <a:spcPts val="0"/>
              </a:spcBef>
              <a:spcAft>
                <a:spcPts val="0"/>
              </a:spcAft>
              <a:buSzPts val="1400"/>
              <a:buFont typeface="Google Sans"/>
              <a:buChar char="-"/>
            </a:pPr>
            <a:r>
              <a:rPr lang="en">
                <a:solidFill>
                  <a:schemeClr val="dk1"/>
                </a:solidFill>
                <a:latin typeface="Google Sans"/>
                <a:ea typeface="Google Sans"/>
                <a:cs typeface="Google Sans"/>
                <a:sym typeface="Google Sans"/>
              </a:rPr>
              <a:t>Customers who made their payments via credit cards appeared to spend more in total amount compared to their counterparts.</a:t>
            </a:r>
            <a:endParaRPr b="1">
              <a:latin typeface="Google Sans"/>
              <a:ea typeface="Google Sans"/>
              <a:cs typeface="Google Sans"/>
              <a:sym typeface="Google Sans"/>
            </a:endParaRPr>
          </a:p>
        </p:txBody>
      </p:sp>
      <p:sp>
        <p:nvSpPr>
          <p:cNvPr id="466" name="Google Shape;466;p21"/>
          <p:cNvSpPr txBox="1"/>
          <p:nvPr/>
        </p:nvSpPr>
        <p:spPr>
          <a:xfrm>
            <a:off x="-100" y="8494250"/>
            <a:ext cx="7772400" cy="65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Google Sans"/>
                <a:ea typeface="Google Sans"/>
                <a:cs typeface="Google Sans"/>
                <a:sym typeface="Google Sans"/>
              </a:rPr>
              <a:t>The team recommends that the New York City TLC encourage payments by credit card as it would most likely lead to an increase in revenue. They could employ a couple of tactics ie Directing drivers to give an advisory to the customers.</a:t>
            </a:r>
            <a:endParaRPr>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grpSp>
        <p:nvGrpSpPr>
          <p:cNvPr id="471" name="Google Shape;471;p22"/>
          <p:cNvGrpSpPr/>
          <p:nvPr/>
        </p:nvGrpSpPr>
        <p:grpSpPr>
          <a:xfrm>
            <a:off x="0" y="173800"/>
            <a:ext cx="7772400" cy="1107900"/>
            <a:chOff x="0" y="173800"/>
            <a:chExt cx="7772400" cy="1107900"/>
          </a:xfrm>
        </p:grpSpPr>
        <p:sp>
          <p:nvSpPr>
            <p:cNvPr id="472" name="Google Shape;472;p22"/>
            <p:cNvSpPr txBox="1"/>
            <p:nvPr/>
          </p:nvSpPr>
          <p:spPr>
            <a:xfrm>
              <a:off x="0" y="173800"/>
              <a:ext cx="7772400" cy="11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lnSpc>
                  <a:spcPct val="95000"/>
                </a:lnSpc>
                <a:spcBef>
                  <a:spcPts val="0"/>
                </a:spcBef>
                <a:spcAft>
                  <a:spcPts val="0"/>
                </a:spcAft>
                <a:buNone/>
              </a:pPr>
              <a:r>
                <a:rPr b="1" lang="en" sz="1600">
                  <a:latin typeface="Google Sans SemiBold"/>
                  <a:ea typeface="Google Sans SemiBold"/>
                  <a:cs typeface="Google Sans SemiBold"/>
                  <a:sym typeface="Google Sans SemiBold"/>
                </a:rPr>
                <a:t>A/B Testing for New York City TLC Project</a:t>
              </a:r>
              <a:endParaRPr sz="1900">
                <a:solidFill>
                  <a:srgbClr val="000000"/>
                </a:solidFill>
                <a:latin typeface="Google Sans SemiBold"/>
                <a:ea typeface="Google Sans SemiBold"/>
                <a:cs typeface="Google Sans SemiBold"/>
                <a:sym typeface="Google Sans SemiBold"/>
              </a:endParaRPr>
            </a:p>
          </p:txBody>
        </p:sp>
        <p:sp>
          <p:nvSpPr>
            <p:cNvPr id="473" name="Google Shape;473;p22"/>
            <p:cNvSpPr txBox="1"/>
            <p:nvPr/>
          </p:nvSpPr>
          <p:spPr>
            <a:xfrm>
              <a:off x="0" y="645175"/>
              <a:ext cx="77724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a:latin typeface="Roboto"/>
                  <a:ea typeface="Roboto"/>
                  <a:cs typeface="Roboto"/>
                  <a:sym typeface="Roboto"/>
                </a:rPr>
                <a:t>Executive Summary Report</a:t>
              </a:r>
              <a:endParaRPr>
                <a:solidFill>
                  <a:srgbClr val="000000"/>
                </a:solidFill>
                <a:latin typeface="Roboto"/>
                <a:ea typeface="Roboto"/>
                <a:cs typeface="Roboto"/>
                <a:sym typeface="Roboto"/>
              </a:endParaRPr>
            </a:p>
          </p:txBody>
        </p:sp>
      </p:grpSp>
      <p:sp>
        <p:nvSpPr>
          <p:cNvPr id="474" name="Google Shape;474;p22"/>
          <p:cNvSpPr txBox="1"/>
          <p:nvPr/>
        </p:nvSpPr>
        <p:spPr>
          <a:xfrm>
            <a:off x="100" y="1933500"/>
            <a:ext cx="7772400" cy="110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Google Sans"/>
                <a:ea typeface="Google Sans"/>
                <a:cs typeface="Google Sans"/>
                <a:sym typeface="Google Sans"/>
              </a:rPr>
              <a:t>The purpose of the project is to help predict taxi fares before a ride.</a:t>
            </a:r>
            <a:endParaRPr>
              <a:latin typeface="Google Sans"/>
              <a:ea typeface="Google Sans"/>
              <a:cs typeface="Google Sans"/>
              <a:sym typeface="Google Sans"/>
            </a:endParaRPr>
          </a:p>
          <a:p>
            <a:pPr indent="0" lvl="0" marL="0" rtl="0" algn="l">
              <a:spcBef>
                <a:spcPts val="0"/>
              </a:spcBef>
              <a:spcAft>
                <a:spcPts val="0"/>
              </a:spcAft>
              <a:buNone/>
            </a:pPr>
            <a:r>
              <a:rPr lang="en">
                <a:latin typeface="Google Sans"/>
                <a:ea typeface="Google Sans"/>
                <a:cs typeface="Google Sans"/>
                <a:sym typeface="Google Sans"/>
              </a:rPr>
              <a:t>At this point, we </a:t>
            </a:r>
            <a:r>
              <a:rPr lang="en">
                <a:latin typeface="Google Sans"/>
                <a:ea typeface="Google Sans"/>
                <a:cs typeface="Google Sans"/>
                <a:sym typeface="Google Sans"/>
              </a:rPr>
              <a:t>examine</a:t>
            </a:r>
            <a:r>
              <a:rPr lang="en">
                <a:latin typeface="Google Sans"/>
                <a:ea typeface="Google Sans"/>
                <a:cs typeface="Google Sans"/>
                <a:sym typeface="Google Sans"/>
              </a:rPr>
              <a:t> the relationship between total </a:t>
            </a:r>
            <a:r>
              <a:rPr lang="en">
                <a:latin typeface="Google Sans"/>
                <a:ea typeface="Google Sans"/>
                <a:cs typeface="Google Sans"/>
                <a:sym typeface="Google Sans"/>
              </a:rPr>
              <a:t>amount</a:t>
            </a:r>
            <a:r>
              <a:rPr lang="en">
                <a:latin typeface="Google Sans"/>
                <a:ea typeface="Google Sans"/>
                <a:cs typeface="Google Sans"/>
                <a:sym typeface="Google Sans"/>
              </a:rPr>
              <a:t> paid by a customer and the payment type used for the payment.</a:t>
            </a:r>
            <a:endParaRPr>
              <a:latin typeface="Google Sans"/>
              <a:ea typeface="Google Sans"/>
              <a:cs typeface="Google Sans"/>
              <a:sym typeface="Google Sans"/>
            </a:endParaRPr>
          </a:p>
        </p:txBody>
      </p:sp>
      <p:sp>
        <p:nvSpPr>
          <p:cNvPr id="475" name="Google Shape;475;p22"/>
          <p:cNvSpPr txBox="1"/>
          <p:nvPr/>
        </p:nvSpPr>
        <p:spPr>
          <a:xfrm>
            <a:off x="-100" y="3432475"/>
            <a:ext cx="7772400" cy="13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Google Sans"/>
                <a:ea typeface="Google Sans"/>
                <a:cs typeface="Google Sans"/>
                <a:sym typeface="Google Sans"/>
              </a:rPr>
              <a:t>The team ran an A/B test to analyze the relationship between total amount paid and credit card payments. This was in part to discover whether customers paying via credit card paid more than than those who paid by cash. The insight is that encouraging payments by card could potentially increase the revenue for taxi </a:t>
            </a:r>
            <a:r>
              <a:rPr lang="en">
                <a:latin typeface="Google Sans"/>
                <a:ea typeface="Google Sans"/>
                <a:cs typeface="Google Sans"/>
                <a:sym typeface="Google Sans"/>
              </a:rPr>
              <a:t>drivers</a:t>
            </a:r>
            <a:r>
              <a:rPr lang="en">
                <a:latin typeface="Google Sans"/>
                <a:ea typeface="Google Sans"/>
                <a:cs typeface="Google Sans"/>
                <a:sym typeface="Google Sans"/>
              </a:rPr>
              <a:t>,</a:t>
            </a:r>
            <a:endParaRPr>
              <a:latin typeface="Google Sans"/>
              <a:ea typeface="Google Sans"/>
              <a:cs typeface="Google Sans"/>
              <a:sym typeface="Google Sans"/>
            </a:endParaRPr>
          </a:p>
        </p:txBody>
      </p:sp>
      <p:sp>
        <p:nvSpPr>
          <p:cNvPr id="476" name="Google Shape;476;p22"/>
          <p:cNvSpPr txBox="1"/>
          <p:nvPr/>
        </p:nvSpPr>
        <p:spPr>
          <a:xfrm>
            <a:off x="-75" y="5192150"/>
            <a:ext cx="7772400" cy="278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Google Sans"/>
                <a:ea typeface="Google Sans"/>
                <a:cs typeface="Google Sans"/>
                <a:sym typeface="Google Sans"/>
              </a:rPr>
              <a:t>T</a:t>
            </a:r>
            <a:r>
              <a:rPr lang="en">
                <a:latin typeface="Google Sans"/>
                <a:ea typeface="Google Sans"/>
                <a:cs typeface="Google Sans"/>
                <a:sym typeface="Google Sans"/>
              </a:rPr>
              <a:t>he tests revealed that there was indeed a statistically significant difference in the average total amount paid by credit card versus by cash.</a:t>
            </a:r>
            <a:endParaRPr>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a:p>
            <a:pPr indent="0" lvl="0" marL="0" rtl="0" algn="l">
              <a:spcBef>
                <a:spcPts val="0"/>
              </a:spcBef>
              <a:spcAft>
                <a:spcPts val="0"/>
              </a:spcAft>
              <a:buNone/>
            </a:pPr>
            <a:r>
              <a:rPr lang="en">
                <a:latin typeface="Google Sans"/>
                <a:ea typeface="Google Sans"/>
                <a:cs typeface="Google Sans"/>
                <a:sym typeface="Google Sans"/>
              </a:rPr>
              <a:t>Customers who made their payments via credit cards appeared to spend more in total amount compared to their counterparts.</a:t>
            </a:r>
            <a:endParaRPr>
              <a:latin typeface="Google Sans"/>
              <a:ea typeface="Google Sans"/>
              <a:cs typeface="Google Sans"/>
              <a:sym typeface="Google Sans"/>
            </a:endParaRPr>
          </a:p>
        </p:txBody>
      </p:sp>
      <p:sp>
        <p:nvSpPr>
          <p:cNvPr id="477" name="Google Shape;477;p22"/>
          <p:cNvSpPr txBox="1"/>
          <p:nvPr/>
        </p:nvSpPr>
        <p:spPr>
          <a:xfrm>
            <a:off x="100" y="8363925"/>
            <a:ext cx="7772400" cy="82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Google Sans"/>
                <a:ea typeface="Google Sans"/>
                <a:cs typeface="Google Sans"/>
                <a:sym typeface="Google Sans"/>
              </a:rPr>
              <a:t>The team recommends that the New York City TLC encourage payments by credit card as it would most likely lead to an increase in revenue. They could employ a couple of tactics ie Directing drivers to give an advisory to the customers.</a:t>
            </a:r>
            <a:endParaRPr>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